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5E3C7-B321-4177-BC4A-B5F1C5AAF5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7F39E9F-63BF-4494-AFCB-15489E055847}">
      <dgm:prSet phldrT="[Текст]"/>
      <dgm:spPr/>
      <dgm:t>
        <a:bodyPr/>
        <a:lstStyle/>
        <a:p>
          <a:r>
            <a:rPr lang="ru-RU" dirty="0" smtClean="0"/>
            <a:t>12 законопроектов отклонены из-за наличия </a:t>
          </a:r>
          <a:r>
            <a:rPr lang="ru-RU" dirty="0" err="1" smtClean="0"/>
            <a:t>коррупциогенных</a:t>
          </a:r>
          <a:r>
            <a:rPr lang="ru-RU" dirty="0" smtClean="0"/>
            <a:t> факторов</a:t>
          </a:r>
          <a:endParaRPr lang="uk-UA" dirty="0"/>
        </a:p>
      </dgm:t>
    </dgm:pt>
    <dgm:pt modelId="{C2B056A2-1C70-4681-8C11-E12FF5ED20DC}" type="parTrans" cxnId="{8350369F-1321-42BE-AD22-ABDE19E3466C}">
      <dgm:prSet/>
      <dgm:spPr/>
      <dgm:t>
        <a:bodyPr/>
        <a:lstStyle/>
        <a:p>
          <a:endParaRPr lang="uk-UA"/>
        </a:p>
      </dgm:t>
    </dgm:pt>
    <dgm:pt modelId="{75B240B4-3E56-4AD6-A5C7-8D628CA35565}" type="sibTrans" cxnId="{8350369F-1321-42BE-AD22-ABDE19E3466C}">
      <dgm:prSet/>
      <dgm:spPr/>
      <dgm:t>
        <a:bodyPr/>
        <a:lstStyle/>
        <a:p>
          <a:endParaRPr lang="uk-UA"/>
        </a:p>
      </dgm:t>
    </dgm:pt>
    <dgm:pt modelId="{A938B22F-827B-42D0-ACBD-7C6D5E23DECD}">
      <dgm:prSet phldrT="[Текст]"/>
      <dgm:spPr/>
      <dgm:t>
        <a:bodyPr/>
        <a:lstStyle/>
        <a:p>
          <a:r>
            <a:rPr lang="ru-RU" b="0" dirty="0" smtClean="0"/>
            <a:t>Среди инициаторов: Сергей </a:t>
          </a:r>
          <a:r>
            <a:rPr lang="ru-RU" b="0" dirty="0" err="1" smtClean="0"/>
            <a:t>Кивалов</a:t>
          </a:r>
          <a:r>
            <a:rPr lang="ru-RU" b="0" dirty="0" smtClean="0"/>
            <a:t>, Антон </a:t>
          </a:r>
          <a:r>
            <a:rPr lang="ru-RU" b="0" dirty="0" err="1" smtClean="0"/>
            <a:t>Киссе</a:t>
          </a:r>
          <a:r>
            <a:rPr lang="ru-RU" b="0" dirty="0" smtClean="0"/>
            <a:t>, Эдуард </a:t>
          </a:r>
          <a:r>
            <a:rPr lang="ru-RU" b="0" dirty="0" err="1" smtClean="0"/>
            <a:t>Матвийчук</a:t>
          </a:r>
          <a:r>
            <a:rPr lang="ru-RU" b="0" dirty="0" smtClean="0"/>
            <a:t>, Геннадий </a:t>
          </a:r>
          <a:r>
            <a:rPr lang="ru-RU" b="0" dirty="0" err="1" smtClean="0"/>
            <a:t>Чекита</a:t>
          </a:r>
          <a:r>
            <a:rPr lang="ru-RU" b="0" dirty="0" smtClean="0"/>
            <a:t>, Александр </a:t>
          </a:r>
          <a:r>
            <a:rPr lang="ru-RU" b="0" dirty="0" err="1" smtClean="0"/>
            <a:t>Пресман</a:t>
          </a:r>
          <a:r>
            <a:rPr lang="ru-RU" b="0" dirty="0" smtClean="0"/>
            <a:t> и Николай Скорик, Эдуард </a:t>
          </a:r>
          <a:r>
            <a:rPr lang="ru-RU" b="0" dirty="0" err="1" smtClean="0"/>
            <a:t>Матвийчук</a:t>
          </a:r>
          <a:r>
            <a:rPr lang="ru-RU" b="0" dirty="0" smtClean="0"/>
            <a:t>, Василий Гуляев, Иван Фурсин</a:t>
          </a:r>
          <a:endParaRPr lang="uk-UA" dirty="0"/>
        </a:p>
      </dgm:t>
    </dgm:pt>
    <dgm:pt modelId="{57BCA165-37F1-440A-833F-C9298373B715}" type="parTrans" cxnId="{42C3E9BF-97B2-4A06-B106-02B0F823969D}">
      <dgm:prSet/>
      <dgm:spPr/>
      <dgm:t>
        <a:bodyPr/>
        <a:lstStyle/>
        <a:p>
          <a:endParaRPr lang="uk-UA"/>
        </a:p>
      </dgm:t>
    </dgm:pt>
    <dgm:pt modelId="{A6E5106D-7C03-42A8-9CC4-CE0654521FE1}" type="sibTrans" cxnId="{42C3E9BF-97B2-4A06-B106-02B0F823969D}">
      <dgm:prSet/>
      <dgm:spPr/>
      <dgm:t>
        <a:bodyPr/>
        <a:lstStyle/>
        <a:p>
          <a:endParaRPr lang="uk-UA"/>
        </a:p>
      </dgm:t>
    </dgm:pt>
    <dgm:pt modelId="{EC54D0FA-1051-4A78-B4F0-AA52C2F9DBEA}">
      <dgm:prSet phldrT="[Текст]"/>
      <dgm:spPr/>
      <dgm:t>
        <a:bodyPr/>
        <a:lstStyle/>
        <a:p>
          <a:r>
            <a:rPr lang="ru-RU" dirty="0" smtClean="0"/>
            <a:t>7 из 13 принятых, среди инициаторов которых есть народные депутаты Одесской области, приняты без выводов антикоррупционной экспертизы</a:t>
          </a:r>
          <a:endParaRPr lang="uk-UA" dirty="0"/>
        </a:p>
      </dgm:t>
    </dgm:pt>
    <dgm:pt modelId="{73D027A4-B2BC-417C-A55C-3D7CD1E763C6}" type="parTrans" cxnId="{6A8AB58B-E4FD-4D9B-965B-0DB11A232F4B}">
      <dgm:prSet/>
      <dgm:spPr/>
      <dgm:t>
        <a:bodyPr/>
        <a:lstStyle/>
        <a:p>
          <a:endParaRPr lang="uk-UA"/>
        </a:p>
      </dgm:t>
    </dgm:pt>
    <dgm:pt modelId="{348E3CA8-A909-4B1B-88EF-2A09458EFA96}" type="sibTrans" cxnId="{6A8AB58B-E4FD-4D9B-965B-0DB11A232F4B}">
      <dgm:prSet/>
      <dgm:spPr/>
      <dgm:t>
        <a:bodyPr/>
        <a:lstStyle/>
        <a:p>
          <a:endParaRPr lang="uk-UA"/>
        </a:p>
      </dgm:t>
    </dgm:pt>
    <dgm:pt modelId="{613908CD-19AE-4246-AB1A-D625215B120C}" type="pres">
      <dgm:prSet presAssocID="{A885E3C7-B321-4177-BC4A-B5F1C5AAF559}" presName="linear" presStyleCnt="0">
        <dgm:presLayoutVars>
          <dgm:animLvl val="lvl"/>
          <dgm:resizeHandles val="exact"/>
        </dgm:presLayoutVars>
      </dgm:prSet>
      <dgm:spPr/>
    </dgm:pt>
    <dgm:pt modelId="{2FFD0A39-FE26-4035-8872-320C625849F9}" type="pres">
      <dgm:prSet presAssocID="{57F39E9F-63BF-4494-AFCB-15489E0558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7631D5-FC5F-45A7-AB14-5EF8345572A6}" type="pres">
      <dgm:prSet presAssocID="{75B240B4-3E56-4AD6-A5C7-8D628CA35565}" presName="spacer" presStyleCnt="0"/>
      <dgm:spPr/>
    </dgm:pt>
    <dgm:pt modelId="{DA24595E-1A1F-41DB-ADBD-A6BCEE7AB9F3}" type="pres">
      <dgm:prSet presAssocID="{A938B22F-827B-42D0-ACBD-7C6D5E23DE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3CF4E7-F40D-4047-A3B8-B9F1ACA39AC1}" type="pres">
      <dgm:prSet presAssocID="{A6E5106D-7C03-42A8-9CC4-CE0654521FE1}" presName="spacer" presStyleCnt="0"/>
      <dgm:spPr/>
    </dgm:pt>
    <dgm:pt modelId="{E401838E-52AE-4821-8D00-422B27086D80}" type="pres">
      <dgm:prSet presAssocID="{EC54D0FA-1051-4A78-B4F0-AA52C2F9DB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32EA3D4-FF65-4CE1-97C9-01EB6C743F46}" type="presOf" srcId="{A938B22F-827B-42D0-ACBD-7C6D5E23DECD}" destId="{DA24595E-1A1F-41DB-ADBD-A6BCEE7AB9F3}" srcOrd="0" destOrd="0" presId="urn:microsoft.com/office/officeart/2005/8/layout/vList2"/>
    <dgm:cxn modelId="{6A8AB58B-E4FD-4D9B-965B-0DB11A232F4B}" srcId="{A885E3C7-B321-4177-BC4A-B5F1C5AAF559}" destId="{EC54D0FA-1051-4A78-B4F0-AA52C2F9DBEA}" srcOrd="2" destOrd="0" parTransId="{73D027A4-B2BC-417C-A55C-3D7CD1E763C6}" sibTransId="{348E3CA8-A909-4B1B-88EF-2A09458EFA96}"/>
    <dgm:cxn modelId="{42C3E9BF-97B2-4A06-B106-02B0F823969D}" srcId="{A885E3C7-B321-4177-BC4A-B5F1C5AAF559}" destId="{A938B22F-827B-42D0-ACBD-7C6D5E23DECD}" srcOrd="1" destOrd="0" parTransId="{57BCA165-37F1-440A-833F-C9298373B715}" sibTransId="{A6E5106D-7C03-42A8-9CC4-CE0654521FE1}"/>
    <dgm:cxn modelId="{163FA695-C491-4C70-87CA-A39816C421D2}" type="presOf" srcId="{EC54D0FA-1051-4A78-B4F0-AA52C2F9DBEA}" destId="{E401838E-52AE-4821-8D00-422B27086D80}" srcOrd="0" destOrd="0" presId="urn:microsoft.com/office/officeart/2005/8/layout/vList2"/>
    <dgm:cxn modelId="{813639C5-3A63-4073-978B-D34CEB6F0255}" type="presOf" srcId="{57F39E9F-63BF-4494-AFCB-15489E055847}" destId="{2FFD0A39-FE26-4035-8872-320C625849F9}" srcOrd="0" destOrd="0" presId="urn:microsoft.com/office/officeart/2005/8/layout/vList2"/>
    <dgm:cxn modelId="{8350369F-1321-42BE-AD22-ABDE19E3466C}" srcId="{A885E3C7-B321-4177-BC4A-B5F1C5AAF559}" destId="{57F39E9F-63BF-4494-AFCB-15489E055847}" srcOrd="0" destOrd="0" parTransId="{C2B056A2-1C70-4681-8C11-E12FF5ED20DC}" sibTransId="{75B240B4-3E56-4AD6-A5C7-8D628CA35565}"/>
    <dgm:cxn modelId="{AF83EA03-C9F3-4114-B753-691DC7566AF3}" type="presOf" srcId="{A885E3C7-B321-4177-BC4A-B5F1C5AAF559}" destId="{613908CD-19AE-4246-AB1A-D625215B120C}" srcOrd="0" destOrd="0" presId="urn:microsoft.com/office/officeart/2005/8/layout/vList2"/>
    <dgm:cxn modelId="{D46EAA38-D3C9-496E-88EC-19A02811A6E0}" type="presParOf" srcId="{613908CD-19AE-4246-AB1A-D625215B120C}" destId="{2FFD0A39-FE26-4035-8872-320C625849F9}" srcOrd="0" destOrd="0" presId="urn:microsoft.com/office/officeart/2005/8/layout/vList2"/>
    <dgm:cxn modelId="{4DFD4136-436B-4C30-8300-0EE079BAA3B2}" type="presParOf" srcId="{613908CD-19AE-4246-AB1A-D625215B120C}" destId="{387631D5-FC5F-45A7-AB14-5EF8345572A6}" srcOrd="1" destOrd="0" presId="urn:microsoft.com/office/officeart/2005/8/layout/vList2"/>
    <dgm:cxn modelId="{F0B4C96F-808E-46CC-9A98-3F943174C352}" type="presParOf" srcId="{613908CD-19AE-4246-AB1A-D625215B120C}" destId="{DA24595E-1A1F-41DB-ADBD-A6BCEE7AB9F3}" srcOrd="2" destOrd="0" presId="urn:microsoft.com/office/officeart/2005/8/layout/vList2"/>
    <dgm:cxn modelId="{0D7A34A1-20EC-4E16-9A36-528700A58657}" type="presParOf" srcId="{613908CD-19AE-4246-AB1A-D625215B120C}" destId="{F43CF4E7-F40D-4047-A3B8-B9F1ACA39AC1}" srcOrd="3" destOrd="0" presId="urn:microsoft.com/office/officeart/2005/8/layout/vList2"/>
    <dgm:cxn modelId="{8BF0179A-1B9C-478C-BFA9-B45F3CAA5071}" type="presParOf" srcId="{613908CD-19AE-4246-AB1A-D625215B120C}" destId="{E401838E-52AE-4821-8D00-422B27086D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5E3C7-B321-4177-BC4A-B5F1C5AAF5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7F39E9F-63BF-4494-AFCB-15489E055847}">
      <dgm:prSet phldrT="[Текст]"/>
      <dgm:spPr/>
      <dgm:t>
        <a:bodyPr/>
        <a:lstStyle/>
        <a:p>
          <a:r>
            <a:rPr lang="ru-RU" dirty="0" smtClean="0"/>
            <a:t>ТРИ НАРОДНЫХ ДЕПУТАТА:  Александр </a:t>
          </a:r>
          <a:r>
            <a:rPr lang="ru-RU" dirty="0" err="1" smtClean="0"/>
            <a:t>Урбанский</a:t>
          </a:r>
          <a:r>
            <a:rPr lang="ru-RU" dirty="0" smtClean="0"/>
            <a:t>, Антон </a:t>
          </a:r>
          <a:r>
            <a:rPr lang="ru-RU" dirty="0" err="1" smtClean="0"/>
            <a:t>Киссе</a:t>
          </a:r>
          <a:r>
            <a:rPr lang="ru-RU" dirty="0" smtClean="0"/>
            <a:t> и Павел </a:t>
          </a:r>
          <a:r>
            <a:rPr lang="ru-RU" dirty="0" err="1" smtClean="0"/>
            <a:t>Унгурян</a:t>
          </a:r>
          <a:r>
            <a:rPr lang="ru-RU" dirty="0" smtClean="0"/>
            <a:t>.</a:t>
          </a:r>
          <a:endParaRPr lang="uk-UA" dirty="0"/>
        </a:p>
      </dgm:t>
    </dgm:pt>
    <dgm:pt modelId="{C2B056A2-1C70-4681-8C11-E12FF5ED20DC}" type="parTrans" cxnId="{8350369F-1321-42BE-AD22-ABDE19E3466C}">
      <dgm:prSet/>
      <dgm:spPr/>
      <dgm:t>
        <a:bodyPr/>
        <a:lstStyle/>
        <a:p>
          <a:endParaRPr lang="uk-UA"/>
        </a:p>
      </dgm:t>
    </dgm:pt>
    <dgm:pt modelId="{75B240B4-3E56-4AD6-A5C7-8D628CA35565}" type="sibTrans" cxnId="{8350369F-1321-42BE-AD22-ABDE19E3466C}">
      <dgm:prSet/>
      <dgm:spPr/>
      <dgm:t>
        <a:bodyPr/>
        <a:lstStyle/>
        <a:p>
          <a:endParaRPr lang="uk-UA"/>
        </a:p>
      </dgm:t>
    </dgm:pt>
    <dgm:pt modelId="{A938B22F-827B-42D0-ACBD-7C6D5E23DECD}">
      <dgm:prSet phldrT="[Текст]"/>
      <dgm:spPr/>
      <dgm:t>
        <a:bodyPr/>
        <a:lstStyle/>
        <a:p>
          <a:r>
            <a:rPr lang="ru-RU" dirty="0" smtClean="0"/>
            <a:t>ПРОВЕДЕНЫ</a:t>
          </a:r>
          <a:r>
            <a:rPr lang="ru-RU" baseline="0" dirty="0" smtClean="0"/>
            <a:t> ПУБЛИЧНЫЕ ОТЧЕТНЫЕ МЕРОПРИЯТИЯ НА ВСТРЕЧАХ С ИЗБИРАТЕЛЯМИ</a:t>
          </a:r>
          <a:endParaRPr lang="uk-UA" dirty="0"/>
        </a:p>
      </dgm:t>
    </dgm:pt>
    <dgm:pt modelId="{57BCA165-37F1-440A-833F-C9298373B715}" type="parTrans" cxnId="{42C3E9BF-97B2-4A06-B106-02B0F823969D}">
      <dgm:prSet/>
      <dgm:spPr/>
      <dgm:t>
        <a:bodyPr/>
        <a:lstStyle/>
        <a:p>
          <a:endParaRPr lang="uk-UA"/>
        </a:p>
      </dgm:t>
    </dgm:pt>
    <dgm:pt modelId="{A6E5106D-7C03-42A8-9CC4-CE0654521FE1}" type="sibTrans" cxnId="{42C3E9BF-97B2-4A06-B106-02B0F823969D}">
      <dgm:prSet/>
      <dgm:spPr/>
      <dgm:t>
        <a:bodyPr/>
        <a:lstStyle/>
        <a:p>
          <a:endParaRPr lang="uk-UA"/>
        </a:p>
      </dgm:t>
    </dgm:pt>
    <dgm:pt modelId="{613908CD-19AE-4246-AB1A-D625215B120C}" type="pres">
      <dgm:prSet presAssocID="{A885E3C7-B321-4177-BC4A-B5F1C5AAF559}" presName="linear" presStyleCnt="0">
        <dgm:presLayoutVars>
          <dgm:animLvl val="lvl"/>
          <dgm:resizeHandles val="exact"/>
        </dgm:presLayoutVars>
      </dgm:prSet>
      <dgm:spPr/>
    </dgm:pt>
    <dgm:pt modelId="{2FFD0A39-FE26-4035-8872-320C625849F9}" type="pres">
      <dgm:prSet presAssocID="{57F39E9F-63BF-4494-AFCB-15489E0558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7631D5-FC5F-45A7-AB14-5EF8345572A6}" type="pres">
      <dgm:prSet presAssocID="{75B240B4-3E56-4AD6-A5C7-8D628CA35565}" presName="spacer" presStyleCnt="0"/>
      <dgm:spPr/>
    </dgm:pt>
    <dgm:pt modelId="{DA24595E-1A1F-41DB-ADBD-A6BCEE7AB9F3}" type="pres">
      <dgm:prSet presAssocID="{A938B22F-827B-42D0-ACBD-7C6D5E23DE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11C8DA1-FFE2-4DC0-9B41-CB01BCE3D2B0}" type="presOf" srcId="{A885E3C7-B321-4177-BC4A-B5F1C5AAF559}" destId="{613908CD-19AE-4246-AB1A-D625215B120C}" srcOrd="0" destOrd="0" presId="urn:microsoft.com/office/officeart/2005/8/layout/vList2"/>
    <dgm:cxn modelId="{8350369F-1321-42BE-AD22-ABDE19E3466C}" srcId="{A885E3C7-B321-4177-BC4A-B5F1C5AAF559}" destId="{57F39E9F-63BF-4494-AFCB-15489E055847}" srcOrd="0" destOrd="0" parTransId="{C2B056A2-1C70-4681-8C11-E12FF5ED20DC}" sibTransId="{75B240B4-3E56-4AD6-A5C7-8D628CA35565}"/>
    <dgm:cxn modelId="{42C3E9BF-97B2-4A06-B106-02B0F823969D}" srcId="{A885E3C7-B321-4177-BC4A-B5F1C5AAF559}" destId="{A938B22F-827B-42D0-ACBD-7C6D5E23DECD}" srcOrd="1" destOrd="0" parTransId="{57BCA165-37F1-440A-833F-C9298373B715}" sibTransId="{A6E5106D-7C03-42A8-9CC4-CE0654521FE1}"/>
    <dgm:cxn modelId="{55E96C59-524C-4340-ABA1-7D2900A27BDD}" type="presOf" srcId="{57F39E9F-63BF-4494-AFCB-15489E055847}" destId="{2FFD0A39-FE26-4035-8872-320C625849F9}" srcOrd="0" destOrd="0" presId="urn:microsoft.com/office/officeart/2005/8/layout/vList2"/>
    <dgm:cxn modelId="{D448BBAB-499E-4DDC-9C1A-10A915FA7D94}" type="presOf" srcId="{A938B22F-827B-42D0-ACBD-7C6D5E23DECD}" destId="{DA24595E-1A1F-41DB-ADBD-A6BCEE7AB9F3}" srcOrd="0" destOrd="0" presId="urn:microsoft.com/office/officeart/2005/8/layout/vList2"/>
    <dgm:cxn modelId="{C83F7CD3-946E-4D43-B2CD-B8B7128F0D76}" type="presParOf" srcId="{613908CD-19AE-4246-AB1A-D625215B120C}" destId="{2FFD0A39-FE26-4035-8872-320C625849F9}" srcOrd="0" destOrd="0" presId="urn:microsoft.com/office/officeart/2005/8/layout/vList2"/>
    <dgm:cxn modelId="{88A469AE-B887-4EB3-B738-2639CF905057}" type="presParOf" srcId="{613908CD-19AE-4246-AB1A-D625215B120C}" destId="{387631D5-FC5F-45A7-AB14-5EF8345572A6}" srcOrd="1" destOrd="0" presId="urn:microsoft.com/office/officeart/2005/8/layout/vList2"/>
    <dgm:cxn modelId="{C6538BC4-6BFA-4BA4-A39B-BF996F3AE193}" type="presParOf" srcId="{613908CD-19AE-4246-AB1A-D625215B120C}" destId="{DA24595E-1A1F-41DB-ADBD-A6BCEE7AB9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D0A39-FE26-4035-8872-320C625849F9}">
      <dsp:nvSpPr>
        <dsp:cNvPr id="0" name=""/>
        <dsp:cNvSpPr/>
      </dsp:nvSpPr>
      <dsp:spPr>
        <a:xfrm>
          <a:off x="0" y="266789"/>
          <a:ext cx="8229600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12 законопроектов отклонены из-за наличия </a:t>
          </a:r>
          <a:r>
            <a:rPr lang="ru-RU" sz="2300" kern="1200" dirty="0" err="1" smtClean="0"/>
            <a:t>коррупциогенных</a:t>
          </a:r>
          <a:r>
            <a:rPr lang="ru-RU" sz="2300" kern="1200" dirty="0" smtClean="0"/>
            <a:t> факторов</a:t>
          </a:r>
          <a:endParaRPr lang="uk-UA" sz="2300" kern="1200" dirty="0"/>
        </a:p>
      </dsp:txBody>
      <dsp:txXfrm>
        <a:off x="62808" y="329597"/>
        <a:ext cx="8103984" cy="1161018"/>
      </dsp:txXfrm>
    </dsp:sp>
    <dsp:sp modelId="{DA24595E-1A1F-41DB-ADBD-A6BCEE7AB9F3}">
      <dsp:nvSpPr>
        <dsp:cNvPr id="0" name=""/>
        <dsp:cNvSpPr/>
      </dsp:nvSpPr>
      <dsp:spPr>
        <a:xfrm>
          <a:off x="0" y="1619664"/>
          <a:ext cx="8229600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/>
            <a:t>Среди инициаторов: Сергей </a:t>
          </a:r>
          <a:r>
            <a:rPr lang="ru-RU" sz="2300" b="0" kern="1200" dirty="0" err="1" smtClean="0"/>
            <a:t>Кивалов</a:t>
          </a:r>
          <a:r>
            <a:rPr lang="ru-RU" sz="2300" b="0" kern="1200" dirty="0" smtClean="0"/>
            <a:t>, Антон </a:t>
          </a:r>
          <a:r>
            <a:rPr lang="ru-RU" sz="2300" b="0" kern="1200" dirty="0" err="1" smtClean="0"/>
            <a:t>Киссе</a:t>
          </a:r>
          <a:r>
            <a:rPr lang="ru-RU" sz="2300" b="0" kern="1200" dirty="0" smtClean="0"/>
            <a:t>, Эдуард </a:t>
          </a:r>
          <a:r>
            <a:rPr lang="ru-RU" sz="2300" b="0" kern="1200" dirty="0" err="1" smtClean="0"/>
            <a:t>Матвийчук</a:t>
          </a:r>
          <a:r>
            <a:rPr lang="ru-RU" sz="2300" b="0" kern="1200" dirty="0" smtClean="0"/>
            <a:t>, Геннадий </a:t>
          </a:r>
          <a:r>
            <a:rPr lang="ru-RU" sz="2300" b="0" kern="1200" dirty="0" err="1" smtClean="0"/>
            <a:t>Чекита</a:t>
          </a:r>
          <a:r>
            <a:rPr lang="ru-RU" sz="2300" b="0" kern="1200" dirty="0" smtClean="0"/>
            <a:t>, Александр </a:t>
          </a:r>
          <a:r>
            <a:rPr lang="ru-RU" sz="2300" b="0" kern="1200" dirty="0" err="1" smtClean="0"/>
            <a:t>Пресман</a:t>
          </a:r>
          <a:r>
            <a:rPr lang="ru-RU" sz="2300" b="0" kern="1200" dirty="0" smtClean="0"/>
            <a:t> и Николай Скорик, Эдуард </a:t>
          </a:r>
          <a:r>
            <a:rPr lang="ru-RU" sz="2300" b="0" kern="1200" dirty="0" err="1" smtClean="0"/>
            <a:t>Матвийчук</a:t>
          </a:r>
          <a:r>
            <a:rPr lang="ru-RU" sz="2300" b="0" kern="1200" dirty="0" smtClean="0"/>
            <a:t>, Василий Гуляев, Иван Фурсин</a:t>
          </a:r>
          <a:endParaRPr lang="uk-UA" sz="2300" kern="1200" dirty="0"/>
        </a:p>
      </dsp:txBody>
      <dsp:txXfrm>
        <a:off x="62808" y="1682472"/>
        <a:ext cx="8103984" cy="1161018"/>
      </dsp:txXfrm>
    </dsp:sp>
    <dsp:sp modelId="{E401838E-52AE-4821-8D00-422B27086D80}">
      <dsp:nvSpPr>
        <dsp:cNvPr id="0" name=""/>
        <dsp:cNvSpPr/>
      </dsp:nvSpPr>
      <dsp:spPr>
        <a:xfrm>
          <a:off x="0" y="2972538"/>
          <a:ext cx="8229600" cy="128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7 из 13 принятых, среди инициаторов которых есть народные депутаты Одесской области, приняты без выводов антикоррупционной экспертизы</a:t>
          </a:r>
          <a:endParaRPr lang="uk-UA" sz="2300" kern="1200" dirty="0"/>
        </a:p>
      </dsp:txBody>
      <dsp:txXfrm>
        <a:off x="62808" y="3035346"/>
        <a:ext cx="8103984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D0A39-FE26-4035-8872-320C625849F9}">
      <dsp:nvSpPr>
        <dsp:cNvPr id="0" name=""/>
        <dsp:cNvSpPr/>
      </dsp:nvSpPr>
      <dsp:spPr>
        <a:xfrm>
          <a:off x="0" y="5781"/>
          <a:ext cx="8229600" cy="219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ТРИ НАРОДНЫХ ДЕПУТАТА:  Александр </a:t>
          </a:r>
          <a:r>
            <a:rPr lang="ru-RU" sz="4000" kern="1200" dirty="0" err="1" smtClean="0"/>
            <a:t>Урбанский</a:t>
          </a:r>
          <a:r>
            <a:rPr lang="ru-RU" sz="4000" kern="1200" dirty="0" smtClean="0"/>
            <a:t>, Антон </a:t>
          </a:r>
          <a:r>
            <a:rPr lang="ru-RU" sz="4000" kern="1200" dirty="0" err="1" smtClean="0"/>
            <a:t>Киссе</a:t>
          </a:r>
          <a:r>
            <a:rPr lang="ru-RU" sz="4000" kern="1200" dirty="0" smtClean="0"/>
            <a:t> и Павел </a:t>
          </a:r>
          <a:r>
            <a:rPr lang="ru-RU" sz="4000" kern="1200" dirty="0" err="1" smtClean="0"/>
            <a:t>Унгурян</a:t>
          </a:r>
          <a:r>
            <a:rPr lang="ru-RU" sz="4000" kern="1200" dirty="0" smtClean="0"/>
            <a:t>.</a:t>
          </a:r>
          <a:endParaRPr lang="uk-UA" sz="4000" kern="1200" dirty="0"/>
        </a:p>
      </dsp:txBody>
      <dsp:txXfrm>
        <a:off x="107376" y="113157"/>
        <a:ext cx="8014848" cy="1984848"/>
      </dsp:txXfrm>
    </dsp:sp>
    <dsp:sp modelId="{DA24595E-1A1F-41DB-ADBD-A6BCEE7AB9F3}">
      <dsp:nvSpPr>
        <dsp:cNvPr id="0" name=""/>
        <dsp:cNvSpPr/>
      </dsp:nvSpPr>
      <dsp:spPr>
        <a:xfrm>
          <a:off x="0" y="2320581"/>
          <a:ext cx="8229600" cy="219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ПРОВЕДЕНЫ</a:t>
          </a:r>
          <a:r>
            <a:rPr lang="ru-RU" sz="4000" kern="1200" baseline="0" dirty="0" smtClean="0"/>
            <a:t> ПУБЛИЧНЫЕ ОТЧЕТНЫЕ МЕРОПРИЯТИЯ НА ВСТРЕЧАХ С ИЗБИРАТЕЛЯМИ</a:t>
          </a:r>
          <a:endParaRPr lang="uk-UA" sz="4000" kern="1200" dirty="0"/>
        </a:p>
      </dsp:txBody>
      <dsp:txXfrm>
        <a:off x="107376" y="2427957"/>
        <a:ext cx="8014848" cy="1984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96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13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79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81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81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25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54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97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60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683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6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3A70-DED2-422A-8C6C-D1DB80022939}" type="datetimeFigureOut">
              <a:rPr lang="uk-UA" smtClean="0"/>
              <a:t>29.11.2016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C9B7-1980-4FC6-B073-3FD83187D9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68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690447" y="5610918"/>
            <a:ext cx="2287588" cy="103166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2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1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818198"/>
            <a:ext cx="1027245" cy="903489"/>
          </a:xfrm>
          <a:prstGeom prst="rect">
            <a:avLst/>
          </a:prstGeom>
        </p:spPr>
      </p:pic>
      <p:pic>
        <p:nvPicPr>
          <p:cNvPr id="17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090115"/>
            <a:ext cx="1901952" cy="451104"/>
          </a:xfrm>
          <a:prstGeom prst="rect">
            <a:avLst/>
          </a:prstGeom>
        </p:spPr>
      </p:pic>
      <p:pic>
        <p:nvPicPr>
          <p:cNvPr id="8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5965157"/>
            <a:ext cx="3190508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atvi\Desktop\2 года подготовка\#рада8_заставка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1" y="344249"/>
            <a:ext cx="6980878" cy="52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Антикоррупционная экспертиза законопроектов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111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88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 descr="C:\Users\matvi\Desktop\2 года подготовка\инфографика\голосування по мораторію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2" y="22446"/>
            <a:ext cx="7569872" cy="61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ОТЧЕТЫ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Місце для вмісту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477538"/>
              </p:ext>
            </p:extLst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82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690447" y="5610918"/>
            <a:ext cx="2287588" cy="103166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2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1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818198"/>
            <a:ext cx="1027245" cy="903489"/>
          </a:xfrm>
          <a:prstGeom prst="rect">
            <a:avLst/>
          </a:prstGeom>
        </p:spPr>
      </p:pic>
      <p:pic>
        <p:nvPicPr>
          <p:cNvPr id="17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090115"/>
            <a:ext cx="1901952" cy="451104"/>
          </a:xfrm>
          <a:prstGeom prst="rect">
            <a:avLst/>
          </a:prstGeom>
        </p:spPr>
      </p:pic>
      <p:pic>
        <p:nvPicPr>
          <p:cNvPr id="8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5965157"/>
            <a:ext cx="3190508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atvi\Desktop\2 года подготовка\#рада8_заставка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1" y="344249"/>
            <a:ext cx="6980878" cy="52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Ежемесячный рейтинг народных депутатов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atvi\Desktop\2 года подготовка\инфографика\2 роки моніторінг критерії аналізу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419" y="1600200"/>
            <a:ext cx="64791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6" name="Изображение 14" descr="263944_html_152be1c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7" name="Изображение 16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8" name="Изображение 4" descr="Macintosh HD:Users:yuriy:Desktop:UA_Ukrainian_RGB_Full_High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1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90364" y="8400"/>
            <a:ext cx="8363272" cy="1162050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</a:rPr>
              <a:t>Ежемесячный рейтинг народных депутатов</a:t>
            </a:r>
            <a:endParaRPr lang="uk-UA" sz="3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matvi\Desktop\2 года подготовка\инфографика\2 роки моніторінг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947" y="1268760"/>
            <a:ext cx="67460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Місце для тексту 14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1954560" cy="428133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Одесской области,  в 2016 году в мониторинг ОПОРЫ было включено 4 народных депутата: </a:t>
            </a:r>
          </a:p>
          <a:p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Эдуард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Матвийчук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Дмитрий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Голубов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Леонид Климов; 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Александр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Урбанский</a:t>
            </a:r>
            <a:endParaRPr lang="uk-UA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0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8400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Ежемесячный рейтинг народных депутатов</a:t>
            </a:r>
            <a:endParaRPr lang="uk-UA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Picture 3" descr="C:\Users\matvi\Desktop\2 года подготовка\инфографика\2 роки моніторінг_найкращі, найгірші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" y="712125"/>
            <a:ext cx="9072122" cy="53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tvi\Desktop\2 года подготовка\инфографика\2 роки моніторінг пробле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076" y="200934"/>
            <a:ext cx="8095364" cy="59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2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C:\Users\matvi\Desktop\2 года подготовка\инфографика\відвідування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912"/>
            <a:ext cx="7344816" cy="59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matvi\Desktop\2 года подготовка\инфографика\пропуски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56" y="210576"/>
            <a:ext cx="7336551" cy="59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C:\Users\matvi\Desktop\2 года подготовка\инфографика\стадії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5" y="404813"/>
            <a:ext cx="7095658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690447" y="6034436"/>
            <a:ext cx="2287588" cy="72388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uk-UA" sz="1000" dirty="0"/>
              <a:t>За підтримки Програми USAID «РАДА: підзвітність, відповідальність, демократичне парламентське представництво»</a:t>
            </a:r>
          </a:p>
        </p:txBody>
      </p:sp>
      <p:pic>
        <p:nvPicPr>
          <p:cNvPr id="5" name="Изображение 14" descr="263944_html_152be1cf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8934" r="11921" b="23680"/>
          <a:stretch/>
        </p:blipFill>
        <p:spPr>
          <a:xfrm>
            <a:off x="3544755" y="5961390"/>
            <a:ext cx="1027245" cy="903489"/>
          </a:xfrm>
          <a:prstGeom prst="rect">
            <a:avLst/>
          </a:prstGeom>
        </p:spPr>
      </p:pic>
      <p:pic>
        <p:nvPicPr>
          <p:cNvPr id="6" name="Изображение 1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7" y="6233307"/>
            <a:ext cx="1901952" cy="451104"/>
          </a:xfrm>
          <a:prstGeom prst="rect">
            <a:avLst/>
          </a:prstGeom>
        </p:spPr>
      </p:pic>
      <p:pic>
        <p:nvPicPr>
          <p:cNvPr id="7" name="Изображение 4" descr="Macintosh HD:Users:yuriy:Desktop:UA_Ukrainian_RGB_Full_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" y="6108349"/>
            <a:ext cx="3190508" cy="57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 descr="C:\Users\matvi\Desktop\2 года подготовка\инфографика\законопроекти по області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6" y="102138"/>
            <a:ext cx="7471039" cy="60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30</TotalTime>
  <Words>314</Words>
  <Application>Microsoft Office PowerPoint</Application>
  <PresentationFormat>Екран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шаблон</vt:lpstr>
      <vt:lpstr>Презентація PowerPoint</vt:lpstr>
      <vt:lpstr>Ежемесячный рейтинг народных депутатов</vt:lpstr>
      <vt:lpstr>Ежемесячный рейтинг народных депутатов</vt:lpstr>
      <vt:lpstr>Ежемесячный рейтинг народных депутатов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Антикоррупционная экспертиза законопроектов</vt:lpstr>
      <vt:lpstr>Презентація PowerPoint</vt:lpstr>
      <vt:lpstr>ОТЧЕТЫ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Matviienko Anastasiia</dc:creator>
  <cp:lastModifiedBy>Matviienko Anastasiia</cp:lastModifiedBy>
  <cp:revision>18</cp:revision>
  <dcterms:created xsi:type="dcterms:W3CDTF">2016-11-29T18:11:32Z</dcterms:created>
  <dcterms:modified xsi:type="dcterms:W3CDTF">2016-11-29T18:41:51Z</dcterms:modified>
</cp:coreProperties>
</file>